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Nunito"/>
      <p:regular r:id="rId22"/>
      <p:bold r:id="rId23"/>
      <p:italic r:id="rId24"/>
      <p:boldItalic r:id="rId25"/>
    </p:embeddedFont>
    <p:embeddedFont>
      <p:font typeface="Maven Pro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Nunito-regular.fntdata"/><Relationship Id="rId21" Type="http://schemas.openxmlformats.org/officeDocument/2006/relationships/slide" Target="slides/slide16.xml"/><Relationship Id="rId24" Type="http://schemas.openxmlformats.org/officeDocument/2006/relationships/font" Target="fonts/Nunito-italic.fntdata"/><Relationship Id="rId23" Type="http://schemas.openxmlformats.org/officeDocument/2006/relationships/font" Target="fonts/Nuni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avenPro-regular.fntdata"/><Relationship Id="rId25" Type="http://schemas.openxmlformats.org/officeDocument/2006/relationships/font" Target="fonts/Nunito-boldItalic.fntdata"/><Relationship Id="rId27" Type="http://schemas.openxmlformats.org/officeDocument/2006/relationships/font" Target="fonts/MavenPr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323f13689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323f13689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323f136890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323f136890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323f136890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323f136890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31c0d90412_0_5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31c0d90412_0_5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31c0d90412_0_5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g131c0d90412_0_5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323f136890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323f136890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31c0d90412_0_8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31c0d90412_0_8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31c0d90412_0_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g131c0d90412_0_7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323f136890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323f13689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323f136890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323f136890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323f136890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323f13689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323f136890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323f136890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323f136890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323f136890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323f136890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323f136890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31c0d90412_0_5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31c0d90412_0_5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31c0d90412_0_5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31c0d90412_0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9pPr>
          </a:lstStyle>
          <a:p/>
        </p:txBody>
      </p:sp>
      <p:sp>
        <p:nvSpPr>
          <p:cNvPr id="275" name="Google Shape;275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7" name="Google Shape;277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8" name="Google Shape;278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8725" y="1120450"/>
            <a:ext cx="5543550" cy="375285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14"/>
          <p:cNvSpPr txBox="1"/>
          <p:nvPr>
            <p:ph idx="4294967295" type="title"/>
          </p:nvPr>
        </p:nvSpPr>
        <p:spPr>
          <a:xfrm>
            <a:off x="1247100" y="527350"/>
            <a:ext cx="6509400" cy="5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&lt; Introducción a la Ciencia de Datos /&gt;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trabajo computacional, miremos algunos ejemplos más de cerca</a:t>
            </a:r>
            <a:endParaRPr/>
          </a:p>
        </p:txBody>
      </p:sp>
      <p:pic>
        <p:nvPicPr>
          <p:cNvPr id="336" name="Google Shape;3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6250" y="1764225"/>
            <a:ext cx="2124075" cy="215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4"/>
          <p:cNvSpPr txBox="1"/>
          <p:nvPr>
            <p:ph type="title"/>
          </p:nvPr>
        </p:nvSpPr>
        <p:spPr>
          <a:xfrm>
            <a:off x="1303800" y="662100"/>
            <a:ext cx="4926900" cy="6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¿Alguien dijo colaborativo?</a:t>
            </a:r>
            <a:endParaRPr/>
          </a:p>
        </p:txBody>
      </p:sp>
      <p:pic>
        <p:nvPicPr>
          <p:cNvPr id="342" name="Google Shape;34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2925" y="1385350"/>
            <a:ext cx="6346775" cy="222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524" y="2620550"/>
            <a:ext cx="5012777" cy="2314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8175" y="3692450"/>
            <a:ext cx="2292450" cy="128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5"/>
          <p:cNvSpPr txBox="1"/>
          <p:nvPr>
            <p:ph type="title"/>
          </p:nvPr>
        </p:nvSpPr>
        <p:spPr>
          <a:xfrm>
            <a:off x="1303800" y="598575"/>
            <a:ext cx="7030500" cy="6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barrera de entrada</a:t>
            </a:r>
            <a:endParaRPr/>
          </a:p>
        </p:txBody>
      </p:sp>
      <p:sp>
        <p:nvSpPr>
          <p:cNvPr id="350" name="Google Shape;350;p25"/>
          <p:cNvSpPr txBox="1"/>
          <p:nvPr>
            <p:ph idx="1" type="body"/>
          </p:nvPr>
        </p:nvSpPr>
        <p:spPr>
          <a:xfrm>
            <a:off x="4788650" y="1840650"/>
            <a:ext cx="30852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Puede resultar un mundo nuevo, por eso hay que entender que la barrera de entrada puede ser alta.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No se trata de aprender python sino de aprender a programar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Leer las sentencias, releerlas, cambiar parámetros y re-ejecutar, etc.</a:t>
            </a:r>
            <a:endParaRPr/>
          </a:p>
        </p:txBody>
      </p:sp>
      <p:pic>
        <p:nvPicPr>
          <p:cNvPr id="351" name="Google Shape;35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0400" y="1548575"/>
            <a:ext cx="2112916" cy="324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6"/>
          <p:cNvSpPr txBox="1"/>
          <p:nvPr>
            <p:ph type="title"/>
          </p:nvPr>
        </p:nvSpPr>
        <p:spPr>
          <a:xfrm>
            <a:off x="378625" y="1696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1" lang="es" sz="29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Python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26"/>
          <p:cNvSpPr txBox="1"/>
          <p:nvPr>
            <p:ph idx="1" type="body"/>
          </p:nvPr>
        </p:nvSpPr>
        <p:spPr>
          <a:xfrm>
            <a:off x="628650" y="1059651"/>
            <a:ext cx="7886700" cy="35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Python es un lenguaje de programación interpretado cuya filosofía hace hincapié en una sintaxis que favorezca un código legible. Fue desarrollado por Guido van Rossum</a:t>
            </a:r>
            <a:endParaRPr sz="2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Se trata de un lenguaje de programación orientado a objetos.</a:t>
            </a:r>
            <a:endParaRPr sz="2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Actualmente solo soporta la versión 3. </a:t>
            </a:r>
            <a:endParaRPr sz="2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Su licencia es libre y compatible con GPL (GNU Public License).</a:t>
            </a:r>
            <a:endParaRPr b="0" i="0" sz="1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ython-logo-notext.svg" id="358" name="Google Shape;35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46627" y="273844"/>
            <a:ext cx="785813" cy="7858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4600" y="2534400"/>
            <a:ext cx="1914100" cy="191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9700" y="3073613"/>
            <a:ext cx="1545925" cy="120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9350" y="2792963"/>
            <a:ext cx="1914100" cy="191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27"/>
          <p:cNvSpPr txBox="1"/>
          <p:nvPr>
            <p:ph type="title"/>
          </p:nvPr>
        </p:nvSpPr>
        <p:spPr>
          <a:xfrm>
            <a:off x="1255300" y="773425"/>
            <a:ext cx="7823700" cy="5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320"/>
              <a:t>… pero, ¿python es la única herramienta válida?</a:t>
            </a:r>
            <a:endParaRPr sz="2320"/>
          </a:p>
        </p:txBody>
      </p:sp>
      <p:sp>
        <p:nvSpPr>
          <p:cNvPr id="367" name="Google Shape;367;p27"/>
          <p:cNvSpPr txBox="1"/>
          <p:nvPr>
            <p:ph type="title"/>
          </p:nvPr>
        </p:nvSpPr>
        <p:spPr>
          <a:xfrm>
            <a:off x="1349850" y="1549375"/>
            <a:ext cx="6902100" cy="5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¡Claro que no!, sólo la que llegamos a ver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Caja de herramientas</a:t>
            </a:r>
            <a:endParaRPr/>
          </a:p>
        </p:txBody>
      </p:sp>
      <p:sp>
        <p:nvSpPr>
          <p:cNvPr id="373" name="Google Shape;373;p28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"/>
              <a:t>Utilizaremos fundamentalmente el entorno de Google Drive.  Tendrán acceso a un directorio compartido donde podrán ver e interactuar con los notebooks.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Por un lado veremos el código en estos notebooks utilizando Colab.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Los archivos de datos que usemos estarán</a:t>
            </a:r>
            <a:br>
              <a:rPr lang="es"/>
            </a:br>
            <a:r>
              <a:rPr lang="es"/>
              <a:t>en el Drive compartido. Pero es importante</a:t>
            </a:r>
            <a:br>
              <a:rPr lang="es"/>
            </a:br>
            <a:r>
              <a:rPr lang="es"/>
              <a:t>que cada uno tenga </a:t>
            </a:r>
            <a:r>
              <a:rPr b="1" lang="es"/>
              <a:t>una copia propia</a:t>
            </a:r>
            <a:br>
              <a:rPr lang="es"/>
            </a:br>
            <a:r>
              <a:rPr lang="es"/>
              <a:t>en su Drive personal.</a:t>
            </a:r>
            <a:endParaRPr/>
          </a:p>
        </p:txBody>
      </p:sp>
      <p:pic>
        <p:nvPicPr>
          <p:cNvPr id="374" name="Google Shape;37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6000" y="3076301"/>
            <a:ext cx="3602800" cy="191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Librerías de Python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2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0" i="0" lang="e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 librerías de Python pueden considerarse como plug-ins, funcionalidades adicionales desarrolladas por la comunidad que le suman herramientas al programa original. </a:t>
            </a:r>
            <a:endParaRPr/>
          </a:p>
          <a:p>
            <a:pPr indent="0" lvl="0" marL="0" marR="0" rtl="0" algn="just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0" i="0" lang="e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 eso la importancia de usar software libre, puede canalizarse la energía de una comunidad dispersa a nivel mundial con enorme potencial</a:t>
            </a:r>
            <a:endParaRPr/>
          </a:p>
          <a:p>
            <a:pPr indent="0" lvl="0" marL="0" marR="0" rtl="0" algn="just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39700" marR="0" rtl="0" algn="just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idx="4294967295" type="title"/>
          </p:nvPr>
        </p:nvSpPr>
        <p:spPr>
          <a:xfrm>
            <a:off x="1794300" y="2922225"/>
            <a:ext cx="5555400" cy="5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¿Qué es “hacer Ciencia de datos”?</a:t>
            </a:r>
            <a:endParaRPr/>
          </a:p>
        </p:txBody>
      </p:sp>
      <p:pic>
        <p:nvPicPr>
          <p:cNvPr id="290" name="Google Shape;29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0575" y="719850"/>
            <a:ext cx="2128724" cy="2128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"/>
          <p:cNvSpPr txBox="1"/>
          <p:nvPr/>
        </p:nvSpPr>
        <p:spPr>
          <a:xfrm>
            <a:off x="1134200" y="734100"/>
            <a:ext cx="66021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b="1" lang="es">
                <a:latin typeface="Nunito"/>
                <a:ea typeface="Nunito"/>
                <a:cs typeface="Nunito"/>
                <a:sym typeface="Nunito"/>
              </a:rPr>
              <a:t>PROGRAMACIÓN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Nunito"/>
                <a:ea typeface="Nunito"/>
                <a:cs typeface="Nunito"/>
                <a:sym typeface="Nunito"/>
              </a:rPr>
              <a:t>La forma que tenemos de poder comunicarnos con una computadora. No hay una única forma!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b="1" lang="es">
                <a:latin typeface="Nunito"/>
                <a:ea typeface="Nunito"/>
                <a:cs typeface="Nunito"/>
                <a:sym typeface="Nunito"/>
              </a:rPr>
              <a:t>ESTADÍSTICA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Nunito"/>
                <a:ea typeface="Nunito"/>
                <a:cs typeface="Nunito"/>
                <a:sym typeface="Nunito"/>
              </a:rPr>
              <a:t>Como la herramienta de un mecánico o un albañil, sin ella es poco lo que se puede hacer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b="1" lang="es">
                <a:latin typeface="Nunito"/>
                <a:ea typeface="Nunito"/>
                <a:cs typeface="Nunito"/>
                <a:sym typeface="Nunito"/>
              </a:rPr>
              <a:t>COMUNICACIÓN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Nunito"/>
                <a:ea typeface="Nunito"/>
                <a:cs typeface="Nunito"/>
                <a:sym typeface="Nunito"/>
              </a:rPr>
              <a:t> Transmitir procesos complejos con claridad y en contextos interdisciplinarios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b="1" lang="es">
                <a:latin typeface="Nunito"/>
                <a:ea typeface="Nunito"/>
                <a:cs typeface="Nunito"/>
                <a:sym typeface="Nunito"/>
              </a:rPr>
              <a:t>CONOCIMIENTO DE DOMINIO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Nunito"/>
                <a:ea typeface="Nunito"/>
                <a:cs typeface="Nunito"/>
                <a:sym typeface="Nunito"/>
              </a:rPr>
              <a:t>Experiencia acumulada en un campo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6600" y="858950"/>
            <a:ext cx="6430800" cy="314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86100"/>
            <a:ext cx="2228850" cy="205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18"/>
          <p:cNvSpPr txBox="1"/>
          <p:nvPr>
            <p:ph idx="4294967295" type="title"/>
          </p:nvPr>
        </p:nvSpPr>
        <p:spPr>
          <a:xfrm>
            <a:off x="2509500" y="2009050"/>
            <a:ext cx="4222800" cy="5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¿Alguien dijo programar?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9"/>
          <p:cNvSpPr txBox="1"/>
          <p:nvPr>
            <p:ph idx="4294967295" type="title"/>
          </p:nvPr>
        </p:nvSpPr>
        <p:spPr>
          <a:xfrm>
            <a:off x="594350" y="2186550"/>
            <a:ext cx="7847100" cy="5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… no es lo que parece, sólo hay que familiarizarse</a:t>
            </a:r>
            <a:endParaRPr/>
          </a:p>
        </p:txBody>
      </p:sp>
      <p:pic>
        <p:nvPicPr>
          <p:cNvPr id="312" name="Google Shape;3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000" y="3429000"/>
            <a:ext cx="2286000" cy="171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0"/>
          <p:cNvSpPr txBox="1"/>
          <p:nvPr>
            <p:ph idx="4294967295" type="title"/>
          </p:nvPr>
        </p:nvSpPr>
        <p:spPr>
          <a:xfrm>
            <a:off x="1435925" y="294775"/>
            <a:ext cx="6085800" cy="5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¡Para poder hacer cosas interesantes!</a:t>
            </a:r>
            <a:endParaRPr/>
          </a:p>
        </p:txBody>
      </p:sp>
      <p:pic>
        <p:nvPicPr>
          <p:cNvPr id="318" name="Google Shape;3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400" y="945123"/>
            <a:ext cx="7648924" cy="3841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 del curso</a:t>
            </a:r>
            <a:endParaRPr/>
          </a:p>
        </p:txBody>
      </p:sp>
      <p:sp>
        <p:nvSpPr>
          <p:cNvPr id="324" name="Google Shape;324;p21"/>
          <p:cNvSpPr txBox="1"/>
          <p:nvPr>
            <p:ph idx="1" type="body"/>
          </p:nvPr>
        </p:nvSpPr>
        <p:spPr>
          <a:xfrm>
            <a:off x="946725" y="16937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90525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Arial"/>
              <a:buChar char="●"/>
            </a:pPr>
            <a:r>
              <a:rPr lang="es" sz="3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Introducir las herramientas fundamentales para el análisis de datos urbanos</a:t>
            </a:r>
            <a:endParaRPr sz="30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90525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Arial"/>
              <a:buChar char="●"/>
            </a:pPr>
            <a:r>
              <a:rPr lang="es" sz="3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Hacerlo utilizando un abordaje programático o utilizando pensamiento computacional a través del lenguaje Python</a:t>
            </a:r>
            <a:endParaRPr sz="30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abordaje computacional para la resolución de problemas urbanos</a:t>
            </a:r>
            <a:endParaRPr/>
          </a:p>
        </p:txBody>
      </p:sp>
      <p:sp>
        <p:nvSpPr>
          <p:cNvPr id="330" name="Google Shape;330;p22"/>
          <p:cNvSpPr txBox="1"/>
          <p:nvPr>
            <p:ph idx="1" type="body"/>
          </p:nvPr>
        </p:nvSpPr>
        <p:spPr>
          <a:xfrm>
            <a:off x="907875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6385" lvl="0" marL="457200" rtl="0" algn="just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ct val="59090"/>
              <a:buFont typeface="Calibri"/>
              <a:buChar char="●"/>
            </a:pPr>
            <a:r>
              <a:rPr lang="es" sz="2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Recortar áreas de estudio de manera ordenada y operacional</a:t>
            </a:r>
            <a:endParaRPr sz="2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6385" lvl="0" marL="457200" rtl="0" algn="just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59090"/>
              <a:buFont typeface="Calibri"/>
              <a:buChar char="●"/>
            </a:pPr>
            <a:r>
              <a:rPr lang="es" sz="2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Explorar y experimentar con objetos que tienen métodos y atributos</a:t>
            </a:r>
            <a:endParaRPr sz="2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6385" lvl="0" marL="457200" rtl="0" algn="just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59090"/>
              <a:buFont typeface="Calibri"/>
              <a:buChar char="●"/>
            </a:pPr>
            <a:r>
              <a:rPr lang="es" sz="2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Tareas reproducibles para resolver problemas similares</a:t>
            </a:r>
            <a:endParaRPr sz="2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6385" lvl="0" marL="457200" rtl="0" algn="just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59090"/>
              <a:buFont typeface="Calibri"/>
              <a:buChar char="●"/>
            </a:pPr>
            <a:r>
              <a:rPr lang="es" sz="2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Generación de conocimiento comunitario y colaborativo</a:t>
            </a:r>
            <a:r>
              <a:rPr lang="es" sz="2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